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58" r:id="rId5"/>
    <p:sldId id="269" r:id="rId6"/>
    <p:sldId id="272" r:id="rId7"/>
    <p:sldId id="282" r:id="rId8"/>
    <p:sldId id="273" r:id="rId9"/>
    <p:sldId id="262" r:id="rId10"/>
    <p:sldId id="277" r:id="rId11"/>
    <p:sldId id="270" r:id="rId12"/>
    <p:sldId id="284" r:id="rId13"/>
    <p:sldId id="271" r:id="rId14"/>
    <p:sldId id="279" r:id="rId15"/>
    <p:sldId id="280" r:id="rId16"/>
    <p:sldId id="281" r:id="rId17"/>
    <p:sldId id="274" r:id="rId18"/>
    <p:sldId id="275" r:id="rId19"/>
    <p:sldId id="283" r:id="rId20"/>
    <p:sldId id="276" r:id="rId21"/>
    <p:sldId id="278" r:id="rId22"/>
    <p:sldId id="261" r:id="rId23"/>
    <p:sldId id="263" r:id="rId24"/>
    <p:sldId id="265" r:id="rId25"/>
  </p:sldIdLst>
  <p:sldSz cx="18288000" cy="10287000"/>
  <p:notesSz cx="6858000" cy="9144000"/>
  <p:embeddedFontLst>
    <p:embeddedFont>
      <p:font typeface="Accordion Black" panose="020B0604020202020204" charset="-128"/>
      <p:regular r:id="rId27"/>
    </p:embeddedFont>
    <p:embeddedFont>
      <p:font typeface="Helvetica World" panose="020B0604020202020204" charset="-128"/>
      <p:regular r:id="rId28"/>
    </p:embeddedFont>
    <p:embeddedFont>
      <p:font typeface="Helvetica World Bold" panose="020B0604020202020204" charset="-128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78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2EF41-6714-4AD6-B3BB-C20B6B6EE6D8}" type="datetimeFigureOut">
              <a:rPr lang="en-ID" smtClean="0"/>
              <a:t>30/07/2025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CC0CE-BB1D-4988-84EE-60ADE5FAF4A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724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2293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885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94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34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229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240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294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93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777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309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837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164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CC0CE-BB1D-4988-84EE-60ADE5FAF4A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70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0734" y="342900"/>
            <a:ext cx="12710265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638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G</a:t>
            </a:r>
            <a:r>
              <a:rPr lang="en-ID" sz="4800" b="1" dirty="0">
                <a:solidFill>
                  <a:schemeClr val="bg1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ROWIA INTERMEDIATE DATA ANALYSIS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Accordion Black"/>
              <a:cs typeface="Times New Roman" panose="02020603050405020304" pitchFamily="18" charset="0"/>
              <a:sym typeface="Accordion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43200" y="4914900"/>
            <a:ext cx="13106400" cy="155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96"/>
              </a:lnSpc>
              <a:spcBef>
                <a:spcPct val="0"/>
              </a:spcBef>
            </a:pPr>
            <a:r>
              <a:rPr lang="en-US" sz="3600" b="1" spc="1096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NAMA :YULMAN NDRAHA</a:t>
            </a:r>
          </a:p>
          <a:p>
            <a:pPr algn="just">
              <a:lnSpc>
                <a:spcPts val="6396"/>
              </a:lnSpc>
              <a:spcBef>
                <a:spcPct val="0"/>
              </a:spcBef>
            </a:pPr>
            <a:r>
              <a:rPr lang="en-US" sz="3600" b="1" spc="1096" dirty="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TOOLS:PYTHON,PANDAS,MATPLOTLIB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67000" y="1028700"/>
            <a:ext cx="13106399" cy="5981699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76600" y="7550090"/>
            <a:ext cx="11975474" cy="1978176"/>
            <a:chOff x="0" y="-217465"/>
            <a:chExt cx="1570134" cy="1144423"/>
          </a:xfrm>
        </p:grpSpPr>
        <p:sp>
          <p:nvSpPr>
            <p:cNvPr id="9" name="Freeform 9"/>
            <p:cNvSpPr/>
            <p:nvPr/>
          </p:nvSpPr>
          <p:spPr>
            <a:xfrm>
              <a:off x="0" y="-217465"/>
              <a:ext cx="1570134" cy="114442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Sebanyak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275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super popular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mucul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kedua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menunjukkan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konsistensi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unggulan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Sementara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sisanya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dibulan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tertentu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menunjukkan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adanya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tren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musiman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dimanfaatkan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stok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promosi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34228" y="-266700"/>
            <a:ext cx="13619543" cy="13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PRODUCT SUPER POPULAR BULAN NOV VS JULI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1D7CC-CFF9-44F4-ADCE-5667FCBBB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12180"/>
            <a:ext cx="12801600" cy="56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09700"/>
            <a:ext cx="13591571" cy="6362337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PERBANDINGAN PRODUK SUPER POPULAR / BULAN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7962900"/>
            <a:ext cx="12677167" cy="2133601"/>
            <a:chOff x="-53981" y="-251274"/>
            <a:chExt cx="1624115" cy="109546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251274"/>
              <a:ext cx="1570134" cy="938971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/>
                <a:t>Jumlah</a:t>
              </a:r>
              <a:r>
                <a:rPr lang="en-ID" sz="2800" dirty="0"/>
                <a:t> </a:t>
              </a:r>
              <a:r>
                <a:rPr lang="en-ID" sz="2800" dirty="0" err="1"/>
                <a:t>produk</a:t>
              </a:r>
              <a:r>
                <a:rPr lang="en-ID" sz="2800" dirty="0"/>
                <a:t> Super Popular </a:t>
              </a:r>
              <a:r>
                <a:rPr lang="en-ID" sz="2800" dirty="0" err="1"/>
                <a:t>terus</a:t>
              </a:r>
              <a:r>
                <a:rPr lang="en-ID" sz="2800" dirty="0"/>
                <a:t> naik </a:t>
              </a:r>
              <a:r>
                <a:rPr lang="en-ID" sz="2800" dirty="0" err="1"/>
                <a:t>dari</a:t>
              </a:r>
              <a:r>
                <a:rPr lang="en-ID" sz="2800" dirty="0"/>
                <a:t> </a:t>
              </a:r>
              <a:r>
                <a:rPr lang="en-ID" sz="2800" dirty="0" err="1"/>
                <a:t>Januari</a:t>
              </a:r>
              <a:r>
                <a:rPr lang="en-ID" sz="2800" dirty="0"/>
                <a:t> </a:t>
              </a:r>
              <a:r>
                <a:rPr lang="en-ID" sz="2800" dirty="0" err="1"/>
                <a:t>sampai</a:t>
              </a:r>
              <a:r>
                <a:rPr lang="en-ID" sz="2800" dirty="0"/>
                <a:t> </a:t>
              </a:r>
              <a:r>
                <a:rPr lang="en-ID" sz="2800" dirty="0" err="1"/>
                <a:t>Oktober</a:t>
              </a:r>
              <a:r>
                <a:rPr lang="en-ID" sz="2800" dirty="0"/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nb-NO" sz="2800" dirty="0"/>
                <a:t>Puncaknya ada di Oktober dan November, sebelum agak turun di Desember.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sv-SE" sz="2800" dirty="0"/>
                <a:t>Artinya, strategi pemasaran bisa difokuskan di bulan-bulan menjelang akhir tahun.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5965F31-EE92-4F4A-A3BE-196558A86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1485900"/>
            <a:ext cx="13334999" cy="62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391587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STRATEGI RETENSI PELANGGAN:SEGMENTASI  &amp; CHURN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7997091"/>
            <a:ext cx="12677167" cy="2099411"/>
            <a:chOff x="-53981" y="-233719"/>
            <a:chExt cx="1624115" cy="1077912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233719"/>
              <a:ext cx="1601007" cy="960540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Tingkat churn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sebesar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34,8% (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pembelian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1x)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menunjukkan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area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perlu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ditingkatkan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retensi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2459552-8F8F-4BE2-A8EC-6B9173450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04110"/>
            <a:ext cx="13258800" cy="61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068734"/>
            <a:ext cx="13591571" cy="6000574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-2667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 ANALYSIS RETENSI PELANGGAN (COHORT)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7200901"/>
            <a:ext cx="12677167" cy="2590799"/>
            <a:chOff x="-53981" y="-282473"/>
            <a:chExt cx="1624115" cy="1186954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282473"/>
              <a:ext cx="1570134" cy="1186954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pertama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kali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awal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punya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tingkat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kembali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(retention)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cukup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Tapi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akhir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sedikit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balik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bulan-bulan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berikutnya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Kita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fokus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pertahankan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baru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agar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terus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aktif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beberapa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E1F5CC9-8FAB-4867-9C5F-31DBB8E03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04901"/>
            <a:ext cx="13335000" cy="59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7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09700"/>
            <a:ext cx="13591571" cy="6362337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SEGMENTASI PELANGGAN (FREKUENSI VS REVENUE 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073290"/>
            <a:ext cx="12677167" cy="2023211"/>
            <a:chOff x="-53981" y="-194596"/>
            <a:chExt cx="1624115" cy="10387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194596"/>
              <a:ext cx="1570134" cy="8822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ayoritas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memiliki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frekuensi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rendah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revenue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kecil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.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Namun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kecil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bernilai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tinggi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berpotensi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ditargetkan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lanjut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C36E250-189D-40EE-BBFD-D49DB8261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3496"/>
            <a:ext cx="13335000" cy="60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0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90800" y="1866900"/>
            <a:ext cx="13362971" cy="5736670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1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DISTRIBUSI SEGMENTASI PELANGGAN GOLD/SILVER/BRONZE 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225690"/>
            <a:ext cx="12677167" cy="1870811"/>
            <a:chOff x="-53981" y="-116348"/>
            <a:chExt cx="1624115" cy="960541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116348"/>
              <a:ext cx="1570134" cy="8822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silver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mendominasi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populasi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sementara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gold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meskipun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sedikit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menyumbang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revenue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besar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.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Segmentasi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mendukung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personalisasi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40254D-5730-4FEA-ADA3-C018366FD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35368"/>
            <a:ext cx="13106400" cy="54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90800" y="1701340"/>
            <a:ext cx="13362971" cy="5902230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1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PRODUK FAVORIT PELANGGAN GOLD 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225690"/>
            <a:ext cx="12677167" cy="1870811"/>
            <a:chOff x="-53981" y="-116348"/>
            <a:chExt cx="1624115" cy="960541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116348"/>
              <a:ext cx="1570134" cy="8822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Produk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seperti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jumbo bag red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retrospot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regency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cakestand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 tier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mendominasi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pembelian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elite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cocok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program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loyalitas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bundling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ekslsusif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8692F89-74CD-43EA-928E-A29898C06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66900"/>
            <a:ext cx="13106400" cy="55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665566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PRICE SENSITIVITY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378089"/>
            <a:ext cx="12677167" cy="1718412"/>
            <a:chOff x="-53981" y="-38100"/>
            <a:chExt cx="1624115" cy="8822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38099"/>
              <a:ext cx="1570134" cy="725796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/>
                <a:t>Produk</a:t>
              </a:r>
              <a:r>
                <a:rPr lang="en-ID" sz="2800" dirty="0"/>
                <a:t> </a:t>
              </a:r>
              <a:r>
                <a:rPr lang="en-ID" sz="2800" dirty="0" err="1"/>
                <a:t>dengan</a:t>
              </a:r>
              <a:r>
                <a:rPr lang="en-ID" sz="2800" dirty="0"/>
                <a:t> </a:t>
              </a:r>
              <a:r>
                <a:rPr lang="en-ID" sz="2800" dirty="0" err="1"/>
                <a:t>harga</a:t>
              </a:r>
              <a:r>
                <a:rPr lang="en-ID" sz="2800" dirty="0"/>
                <a:t> </a:t>
              </a:r>
              <a:r>
                <a:rPr lang="en-ID" sz="2800" dirty="0" err="1"/>
                <a:t>lebih</a:t>
              </a:r>
              <a:r>
                <a:rPr lang="en-ID" sz="2800" dirty="0"/>
                <a:t> </a:t>
              </a:r>
              <a:r>
                <a:rPr lang="en-ID" sz="2800" dirty="0" err="1"/>
                <a:t>murah</a:t>
              </a:r>
              <a:r>
                <a:rPr lang="en-ID" sz="2800" dirty="0"/>
                <a:t> </a:t>
              </a:r>
              <a:r>
                <a:rPr lang="en-ID" sz="2800" dirty="0" err="1"/>
                <a:t>justru</a:t>
              </a:r>
              <a:r>
                <a:rPr lang="en-ID" sz="2800" dirty="0"/>
                <a:t> </a:t>
              </a:r>
              <a:r>
                <a:rPr lang="en-ID" sz="2800" dirty="0" err="1"/>
                <a:t>terjual</a:t>
              </a:r>
              <a:r>
                <a:rPr lang="en-ID" sz="2800" dirty="0"/>
                <a:t> </a:t>
              </a:r>
              <a:r>
                <a:rPr lang="en-ID" sz="2800" dirty="0" err="1"/>
                <a:t>lebih</a:t>
              </a:r>
              <a:r>
                <a:rPr lang="en-ID" sz="2800" dirty="0"/>
                <a:t> </a:t>
              </a:r>
              <a:r>
                <a:rPr lang="en-ID" sz="2800" dirty="0" err="1"/>
                <a:t>banyak</a:t>
              </a:r>
              <a:r>
                <a:rPr lang="en-ID" sz="2800" dirty="0"/>
                <a:t>.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457200" indent="-457200">
                <a:buFontTx/>
                <a:buChar char="-"/>
              </a:pPr>
              <a:r>
                <a:rPr lang="en-ID" sz="2800" dirty="0" err="1"/>
                <a:t>Ini</a:t>
              </a:r>
              <a:r>
                <a:rPr lang="en-ID" sz="2800" dirty="0"/>
                <a:t> </a:t>
              </a:r>
              <a:r>
                <a:rPr lang="en-ID" sz="2800" dirty="0" err="1"/>
                <a:t>jadi</a:t>
              </a:r>
              <a:r>
                <a:rPr lang="en-ID" sz="2800" dirty="0"/>
                <a:t> </a:t>
              </a:r>
              <a:r>
                <a:rPr lang="en-ID" sz="2800" dirty="0" err="1"/>
                <a:t>sinyal</a:t>
              </a:r>
              <a:r>
                <a:rPr lang="en-ID" sz="2800" dirty="0"/>
                <a:t> </a:t>
              </a:r>
              <a:r>
                <a:rPr lang="en-ID" sz="2800" dirty="0" err="1"/>
                <a:t>bahwa</a:t>
              </a:r>
              <a:r>
                <a:rPr lang="en-ID" sz="2800" dirty="0"/>
                <a:t> </a:t>
              </a:r>
              <a:r>
                <a:rPr lang="en-ID" sz="2800" dirty="0" err="1"/>
                <a:t>pelanggan</a:t>
              </a:r>
              <a:r>
                <a:rPr lang="en-ID" sz="2800" dirty="0"/>
                <a:t> </a:t>
              </a:r>
              <a:r>
                <a:rPr lang="en-ID" sz="2800" dirty="0" err="1"/>
                <a:t>cukup</a:t>
              </a:r>
              <a:r>
                <a:rPr lang="en-ID" sz="2800" dirty="0"/>
                <a:t> </a:t>
              </a:r>
              <a:r>
                <a:rPr lang="en-ID" sz="2800" dirty="0" err="1"/>
                <a:t>sensitif</a:t>
              </a:r>
              <a:r>
                <a:rPr lang="en-ID" sz="2800" dirty="0"/>
                <a:t> </a:t>
              </a:r>
              <a:r>
                <a:rPr lang="en-ID" sz="2800" dirty="0" err="1"/>
                <a:t>sama</a:t>
              </a:r>
              <a:r>
                <a:rPr lang="en-ID" sz="2800" dirty="0"/>
                <a:t> </a:t>
              </a:r>
              <a:r>
                <a:rPr lang="en-ID" sz="2800" dirty="0" err="1"/>
                <a:t>harga</a:t>
              </a:r>
              <a:r>
                <a:rPr lang="en-ID" sz="2800" dirty="0"/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/>
                <a:t>Bisa</a:t>
              </a:r>
              <a:r>
                <a:rPr lang="en-ID" sz="2800" dirty="0"/>
                <a:t> </a:t>
              </a:r>
              <a:r>
                <a:rPr lang="en-ID" sz="2800" dirty="0" err="1"/>
                <a:t>dipertimbangkan</a:t>
              </a:r>
              <a:r>
                <a:rPr lang="en-ID" sz="2800" dirty="0"/>
                <a:t> </a:t>
              </a:r>
              <a:r>
                <a:rPr lang="en-ID" sz="2800" dirty="0" err="1"/>
                <a:t>strategi</a:t>
              </a:r>
              <a:r>
                <a:rPr lang="en-ID" sz="2800" dirty="0"/>
                <a:t> </a:t>
              </a:r>
              <a:r>
                <a:rPr lang="en-ID" sz="2800" dirty="0" err="1"/>
                <a:t>harga</a:t>
              </a:r>
              <a:r>
                <a:rPr lang="en-ID" sz="2800" dirty="0"/>
                <a:t> </a:t>
              </a:r>
              <a:r>
                <a:rPr lang="en-ID" sz="2800" dirty="0" err="1"/>
                <a:t>untuk</a:t>
              </a:r>
              <a:r>
                <a:rPr lang="en-ID" sz="2800" dirty="0"/>
                <a:t> </a:t>
              </a:r>
              <a:r>
                <a:rPr lang="en-ID" sz="2800" dirty="0" err="1"/>
                <a:t>dorong</a:t>
              </a:r>
              <a:r>
                <a:rPr lang="en-ID" sz="2800" dirty="0"/>
                <a:t> </a:t>
              </a:r>
              <a:r>
                <a:rPr lang="en-ID" sz="2800" dirty="0" err="1"/>
                <a:t>penjualan</a:t>
              </a:r>
              <a:r>
                <a:rPr lang="en-ID" sz="2800" dirty="0"/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2AD7E9-5903-4D75-A530-7111B2735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599255"/>
            <a:ext cx="13563600" cy="64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665566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BASKET SIZE ANALYSIS / HARI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302150"/>
            <a:ext cx="12677167" cy="1794351"/>
            <a:chOff x="-53981" y="-77090"/>
            <a:chExt cx="1624115" cy="92128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77090"/>
              <a:ext cx="1570134" cy="764787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Rata-rata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jumlah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item per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transaksi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cukup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Tapi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hari-hari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tertentu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lonjakan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—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jadi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karena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promo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spesial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it-I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Pola ini bisa dimanfaatkan untuk merancang promosi mingguan.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7DDA1E-7C9A-43B4-B4DD-324A65EC0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99256"/>
            <a:ext cx="13487400" cy="64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665566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BASKET SIZE ITEM PER TRANSAKSI SETIAP MINGGU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302150"/>
            <a:ext cx="12677167" cy="1794351"/>
            <a:chOff x="-53981" y="-77090"/>
            <a:chExt cx="1624115" cy="92128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77090"/>
              <a:ext cx="1570134" cy="764787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Ukuran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keranjang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belanja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sepanjang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namun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meningkat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drastic di 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desember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Menandakan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membeli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banyak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item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menjelang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akhir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14BC3BA-F674-4863-8BC9-FCC745E1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38300"/>
            <a:ext cx="13335000" cy="63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6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723900"/>
            <a:ext cx="87630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LATAR BELAKANG MASALAH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9000" y="3086100"/>
            <a:ext cx="12039600" cy="646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Perusahaan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mengalami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fluktuasi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penjualan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sepanjang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tahun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Tingkat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loyalitas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dan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frekuensi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belanja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pelanngan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masih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belum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diketahui</a:t>
            </a: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Diperlukan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menyeluruh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untuk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mengindentifikasi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peluang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peningkatan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profit dan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retensi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>
              <a:lnSpc>
                <a:spcPts val="6396"/>
              </a:lnSpc>
              <a:spcBef>
                <a:spcPct val="0"/>
              </a:spcBef>
            </a:pP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>
              <a:lnSpc>
                <a:spcPts val="6396"/>
              </a:lnSpc>
              <a:spcBef>
                <a:spcPct val="0"/>
              </a:spcBef>
            </a:pPr>
            <a:endParaRPr lang="en-US" sz="3200" dirty="0">
              <a:solidFill>
                <a:srgbClr val="FFC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391587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BASKET SIZE ANALYSIS / NEGARA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7997091"/>
            <a:ext cx="12677167" cy="2099411"/>
            <a:chOff x="-53981" y="-233719"/>
            <a:chExt cx="1624115" cy="1077912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233719"/>
              <a:ext cx="1601007" cy="960540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Pelanggan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Belanda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Australia, dan Singapura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belanja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jumlah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banyak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tiap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transaksi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Negara-negara lain rata-rata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kecil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jadi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acuan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buat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bundling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upselling di negara-negara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tertentu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EE3ED7-FDD3-45E5-B258-C08A97966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62100"/>
            <a:ext cx="13487400" cy="63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r>
              <a:rPr lang="en-US" dirty="0" err="1"/>
              <a:t>gu</a:t>
            </a:r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2982" y="342900"/>
            <a:ext cx="10162036" cy="133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RANGKUMAN TEMUAN UTAMA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0856" y="2019300"/>
            <a:ext cx="14082144" cy="155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Penjualan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tertinggi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terjadi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pada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kuartal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keempat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meningkat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signifikan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menjelang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akhir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tahun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0856" y="6896100"/>
            <a:ext cx="14996544" cy="2368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Pelanggan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loyal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masih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terbatas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,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namun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meraka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menunjukkkan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perilaku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repeat order 2-4 kali</a:t>
            </a: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00856" y="3619500"/>
            <a:ext cx="14630401" cy="2368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Produk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dengan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kontribusi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tertinggi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cenderung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berasal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dari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kategori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barang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kecil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dekoratif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nemun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bersifat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dinamanis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antar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bulan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0856" y="5219700"/>
            <a:ext cx="14691743" cy="155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Rata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rata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pelanggan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membeli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sekitar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4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produk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per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trasaksi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,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dengan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potensi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peningkatan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nilai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keranjang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belanja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5ACB391B-4A8C-41D5-A371-70295837FA29}"/>
              </a:ext>
            </a:extLst>
          </p:cNvPr>
          <p:cNvSpPr txBox="1"/>
          <p:nvPr/>
        </p:nvSpPr>
        <p:spPr>
          <a:xfrm>
            <a:off x="2362199" y="8405046"/>
            <a:ext cx="15251694" cy="2377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Beberapa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produk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menunjukkan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sensitivitas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tinggi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terhadap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harga,sehingga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perlu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pendekatan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pricing yang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selektif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125198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0735" y="-114300"/>
            <a:ext cx="12466530" cy="133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RINGKASAN INSIGHT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81400" y="3119145"/>
            <a:ext cx="12334538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Penjualan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naik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diakhir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tahun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dan weekend.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1400" y="4643145"/>
            <a:ext cx="11257875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loyal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masih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sedikit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tapi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potensial</a:t>
            </a:r>
            <a:endParaRPr lang="en-US" sz="28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DBEB70B-50DE-4675-97AF-4FA653BB6395}"/>
              </a:ext>
            </a:extLst>
          </p:cNvPr>
          <p:cNvSpPr txBox="1"/>
          <p:nvPr/>
        </p:nvSpPr>
        <p:spPr>
          <a:xfrm>
            <a:off x="3601125" y="3881145"/>
            <a:ext cx="11257875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popular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bersifat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dinamis</a:t>
            </a:r>
            <a:endParaRPr lang="en-US" sz="28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2CD36A3-F319-4FCB-903A-19D538B40A21}"/>
              </a:ext>
            </a:extLst>
          </p:cNvPr>
          <p:cNvSpPr txBox="1"/>
          <p:nvPr/>
        </p:nvSpPr>
        <p:spPr>
          <a:xfrm>
            <a:off x="3601125" y="5405145"/>
            <a:ext cx="11257875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Beberapa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sangat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sensitive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terhadap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harga</a:t>
            </a:r>
            <a:endParaRPr lang="en-US" sz="28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8686B33-C5B0-4513-92EA-99EA776B3B9F}"/>
              </a:ext>
            </a:extLst>
          </p:cNvPr>
          <p:cNvSpPr txBox="1"/>
          <p:nvPr/>
        </p:nvSpPr>
        <p:spPr>
          <a:xfrm>
            <a:off x="3581400" y="6167145"/>
            <a:ext cx="11257875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Sebanyak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35%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hanya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belanja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1x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sepanjang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tahun</a:t>
            </a:r>
            <a:endParaRPr lang="en-US" sz="28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C56184C-B323-407C-915B-E7DF8CC50F0D}"/>
              </a:ext>
            </a:extLst>
          </p:cNvPr>
          <p:cNvSpPr txBox="1"/>
          <p:nvPr/>
        </p:nvSpPr>
        <p:spPr>
          <a:xfrm>
            <a:off x="3581400" y="7005345"/>
            <a:ext cx="12877800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favorit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gold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bisa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dijadikan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andalan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promosi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bundling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AAE9B66-9F56-4AB3-B676-F3EF17047641}"/>
              </a:ext>
            </a:extLst>
          </p:cNvPr>
          <p:cNvSpPr txBox="1"/>
          <p:nvPr/>
        </p:nvSpPr>
        <p:spPr>
          <a:xfrm>
            <a:off x="3581400" y="7810500"/>
            <a:ext cx="12877800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Basket size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bervariasi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antar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hari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&amp; negara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278130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94510" y="1320939"/>
            <a:ext cx="13331290" cy="8242161"/>
            <a:chOff x="0" y="0"/>
            <a:chExt cx="3511122" cy="10285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11122" cy="1028566"/>
            </a:xfrm>
            <a:custGeom>
              <a:avLst/>
              <a:gdLst/>
              <a:ahLst/>
              <a:cxnLst/>
              <a:rect l="l" t="t" r="r" b="b"/>
              <a:pathLst>
                <a:path w="3511122" h="1028566">
                  <a:moveTo>
                    <a:pt x="0" y="0"/>
                  </a:moveTo>
                  <a:lnTo>
                    <a:pt x="3511122" y="0"/>
                  </a:lnTo>
                  <a:lnTo>
                    <a:pt x="3511122" y="1028566"/>
                  </a:lnTo>
                  <a:lnTo>
                    <a:pt x="0" y="1028566"/>
                  </a:lnTo>
                  <a:close/>
                </a:path>
              </a:pathLst>
            </a:custGeom>
            <a:solidFill>
              <a:srgbClr val="2B4C52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11122" cy="1066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79719" y="31623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Tambahkan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auto-prompt bundling di checkout.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9719" y="20955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Gunakan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bundling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dinamis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dari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super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populer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9719" y="47625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Berikan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diskon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weekday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untuk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sensitif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harga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4228" y="-190500"/>
            <a:ext cx="13619543" cy="13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REKOMENDASI BISNIS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743BF57-CF4D-4537-B253-861BB3E273B4}"/>
              </a:ext>
            </a:extLst>
          </p:cNvPr>
          <p:cNvSpPr txBox="1"/>
          <p:nvPr/>
        </p:nvSpPr>
        <p:spPr>
          <a:xfrm>
            <a:off x="3159037" y="26289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Jalankan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campaign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besar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sejak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oktober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kuartal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4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fokus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5C3301D-19B1-49F1-8F51-BB2AFA7CC3FA}"/>
              </a:ext>
            </a:extLst>
          </p:cNvPr>
          <p:cNvSpPr txBox="1"/>
          <p:nvPr/>
        </p:nvSpPr>
        <p:spPr>
          <a:xfrm>
            <a:off x="3159037" y="42291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Terapkan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program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loyalitas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berbasis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frekuensi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A4FD53F-5B56-4E98-917C-696C09DA5CB2}"/>
              </a:ext>
            </a:extLst>
          </p:cNvPr>
          <p:cNvSpPr txBox="1"/>
          <p:nvPr/>
        </p:nvSpPr>
        <p:spPr>
          <a:xfrm>
            <a:off x="3463837" y="37719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Strategi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Marketing .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A79AC9A-7271-4BFC-8647-87BB6DFD8DDA}"/>
              </a:ext>
            </a:extLst>
          </p:cNvPr>
          <p:cNvSpPr txBox="1"/>
          <p:nvPr/>
        </p:nvSpPr>
        <p:spPr>
          <a:xfrm>
            <a:off x="3581400" y="15621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Strategi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dan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Promosi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9F9A336-2A39-4412-A589-EC8A99998293}"/>
              </a:ext>
            </a:extLst>
          </p:cNvPr>
          <p:cNvSpPr txBox="1"/>
          <p:nvPr/>
        </p:nvSpPr>
        <p:spPr>
          <a:xfrm>
            <a:off x="3616237" y="5372100"/>
            <a:ext cx="11928563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Stategi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Retensi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&amp;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Crm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28469CF-8C76-426F-B51E-98073904F9A5}"/>
              </a:ext>
            </a:extLst>
          </p:cNvPr>
          <p:cNvSpPr txBox="1"/>
          <p:nvPr/>
        </p:nvSpPr>
        <p:spPr>
          <a:xfrm>
            <a:off x="3311437" y="5781680"/>
            <a:ext cx="11928563" cy="88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Fokus pada pelanggan yang hanya beli 1x(34%) dengan promosi reaktivasi melalui email/push notif.</a:t>
            </a:r>
            <a:endParaRPr lang="en-US" sz="28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BE2977BC-38FD-42BA-ADB0-DBB147549C54}"/>
              </a:ext>
            </a:extLst>
          </p:cNvPr>
          <p:cNvSpPr txBox="1"/>
          <p:nvPr/>
        </p:nvSpPr>
        <p:spPr>
          <a:xfrm>
            <a:off x="3276600" y="6819900"/>
            <a:ext cx="11928563" cy="13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Segmentasi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Gold,Silver,Bronze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)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bisa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digunakan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untuk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membuat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penawaran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personalisasi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contoh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: Gol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dapat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voucher bundling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eksklusif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8EAFAFE-B9FE-4851-BF23-65922AF38001}"/>
              </a:ext>
            </a:extLst>
          </p:cNvPr>
          <p:cNvSpPr txBox="1"/>
          <p:nvPr/>
        </p:nvSpPr>
        <p:spPr>
          <a:xfrm>
            <a:off x="3200400" y="8372480"/>
            <a:ext cx="11928563" cy="88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Perkuat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strategi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berdasarkan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cohort-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bulan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pertama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punya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retensi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tinggi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memaksimalkan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pengalaman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awal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mereka</a:t>
            </a:r>
            <a:r>
              <a:rPr lang="en-US" sz="28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51367" y="2885195"/>
            <a:ext cx="12985267" cy="29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8"/>
              </a:lnSpc>
              <a:spcBef>
                <a:spcPct val="0"/>
              </a:spcBef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495300"/>
            <a:ext cx="87630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TUJUAN PROYEK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7956" y="2476500"/>
            <a:ext cx="11846843" cy="4822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Mengidentifikasi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pola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penjualan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dan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tren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waktu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Menemukan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produk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dengan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kontribusi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tertinggi</a:t>
            </a: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Menganalisis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loyalitas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dan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perilaku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pembelian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pelanggan</a:t>
            </a: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457200" indent="-457200">
              <a:lnSpc>
                <a:spcPts val="6396"/>
              </a:lnSpc>
              <a:spcBef>
                <a:spcPct val="0"/>
              </a:spcBef>
              <a:buFontTx/>
              <a:buChar char="-"/>
            </a:pP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Memberikan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rekomendasi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bisnis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200" b="1" dirty="0" err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berbasis</a:t>
            </a:r>
            <a:r>
              <a:rPr lang="en-US" sz="3200" b="1" dirty="0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data</a:t>
            </a:r>
          </a:p>
          <a:p>
            <a:pPr>
              <a:lnSpc>
                <a:spcPts val="6396"/>
              </a:lnSpc>
              <a:spcBef>
                <a:spcPct val="0"/>
              </a:spcBef>
            </a:pPr>
            <a:endParaRPr lang="en-US" sz="32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>
              <a:lnSpc>
                <a:spcPts val="6396"/>
              </a:lnSpc>
              <a:spcBef>
                <a:spcPct val="0"/>
              </a:spcBef>
            </a:pPr>
            <a:endParaRPr lang="en-US" sz="3200" dirty="0">
              <a:solidFill>
                <a:srgbClr val="FFC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  <p:extLst>
      <p:ext uri="{BB962C8B-B14F-4D97-AF65-F5344CB8AC3E}">
        <p14:creationId xmlns:p14="http://schemas.microsoft.com/office/powerpoint/2010/main" val="100957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2982" y="342900"/>
            <a:ext cx="10162036" cy="133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FOKUS ANALISIS BISNIS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0856" y="2324100"/>
            <a:ext cx="14082144" cy="155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Tren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penjualan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sepanjang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tahun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: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untuk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memahami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pola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musiman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momentum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kampanye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0856" y="7253497"/>
            <a:ext cx="14996544" cy="154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Segmentasi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pelanggan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berdasarkan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proftabilitas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retensi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00856" y="4076700"/>
            <a:ext cx="14630401" cy="2368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Produk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dengan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kontribusi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terbesar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: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guna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mengarahkan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prioritas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promosi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stok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 </a:t>
            </a: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0856" y="5676900"/>
            <a:ext cx="14691743" cy="155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Perilaku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transaksi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pelanggan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: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termasuk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ukuran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keranjang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kebiasaan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belanja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5ACB391B-4A8C-41D5-A371-70295837FA29}"/>
              </a:ext>
            </a:extLst>
          </p:cNvPr>
          <p:cNvSpPr txBox="1"/>
          <p:nvPr/>
        </p:nvSpPr>
        <p:spPr>
          <a:xfrm>
            <a:off x="2362199" y="8326598"/>
            <a:ext cx="15251694" cy="2377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Rekomendasi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strategi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dan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meningkatkan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performa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penjualan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secara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menyeluruh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78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2982" y="342900"/>
            <a:ext cx="10162036" cy="133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DATA CLEANING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0856" y="2705100"/>
            <a:ext cx="10348344" cy="73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Mengubah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kolom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ke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tanggal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format datetime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0856" y="6819900"/>
            <a:ext cx="10162036" cy="154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Data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siap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digunakan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analisis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lanjutan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00856" y="4152900"/>
            <a:ext cx="12177144" cy="154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Menghapus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data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retur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(transaction no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diawali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“C” </a:t>
            </a:r>
          </a:p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endParaRPr lang="en-US" sz="4000" b="1" dirty="0">
              <a:solidFill>
                <a:srgbClr val="ECCA7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0856" y="5524500"/>
            <a:ext cx="11110343" cy="73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410" lvl="1" indent="-493205">
              <a:lnSpc>
                <a:spcPts val="6396"/>
              </a:lnSpc>
              <a:buFont typeface="Arial"/>
              <a:buChar char="•"/>
            </a:pP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Menghapus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transaksi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dengan</a:t>
            </a:r>
            <a:r>
              <a:rPr lang="en-US" sz="4000" dirty="0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 quantity </a:t>
            </a:r>
            <a:r>
              <a:rPr lang="en-US" sz="4000" dirty="0" err="1">
                <a:solidFill>
                  <a:srgbClr val="ECCA73"/>
                </a:solidFill>
                <a:latin typeface="Times New Roman" panose="02020603050405020304" pitchFamily="18" charset="0"/>
                <a:ea typeface="Helvetica World Bold"/>
                <a:cs typeface="Times New Roman" panose="02020603050405020304" pitchFamily="18" charset="0"/>
                <a:sym typeface="Helvetica World Bold"/>
              </a:rPr>
              <a:t>negatif</a:t>
            </a:r>
            <a:endParaRPr lang="en-US" sz="4000" dirty="0">
              <a:solidFill>
                <a:srgbClr val="ECCA73"/>
              </a:solidFill>
              <a:latin typeface="Times New Roman" panose="02020603050405020304" pitchFamily="18" charset="0"/>
              <a:ea typeface="Helvetica World Bold"/>
              <a:cs typeface="Times New Roman" panose="02020603050405020304" pitchFamily="18" charset="0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114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185071"/>
            <a:ext cx="13591571" cy="6586963"/>
            <a:chOff x="0" y="-38100"/>
            <a:chExt cx="1570134" cy="882293"/>
          </a:xfrm>
        </p:grpSpPr>
        <p:sp>
          <p:nvSpPr>
            <p:cNvPr id="6" name="Freeform 6"/>
            <p:cNvSpPr/>
            <p:nvPr/>
          </p:nvSpPr>
          <p:spPr>
            <a:xfrm>
              <a:off x="0" y="-9651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TREN PENJUALAN HARIAN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124200" y="7962900"/>
            <a:ext cx="12496800" cy="2133601"/>
            <a:chOff x="-73506" y="-251274"/>
            <a:chExt cx="1669343" cy="109546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73506" y="-251274"/>
              <a:ext cx="1669343" cy="882294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Penjualan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harian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cenderung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stabil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tapi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beberapa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lonjakan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signifikan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Lonjakan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besar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biasanya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terjadi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awal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akhir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Perlu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dicari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penyebabnya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—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apakah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karena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promo,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khusus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faktor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lain.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577FA13-4ED7-4DB8-9188-3EA216B9C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85900"/>
            <a:ext cx="13411200" cy="62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185071"/>
            <a:ext cx="13591571" cy="6586963"/>
            <a:chOff x="0" y="-38100"/>
            <a:chExt cx="1570134" cy="882293"/>
          </a:xfrm>
        </p:grpSpPr>
        <p:sp>
          <p:nvSpPr>
            <p:cNvPr id="6" name="Freeform 6"/>
            <p:cNvSpPr/>
            <p:nvPr/>
          </p:nvSpPr>
          <p:spPr>
            <a:xfrm>
              <a:off x="0" y="-9651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POLA PENJUALAN MINGGUAN SEPANJANG TAHUN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124200" y="7962900"/>
            <a:ext cx="12496800" cy="2133601"/>
            <a:chOff x="-73506" y="-251274"/>
            <a:chExt cx="1669343" cy="109546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73506" y="-251274"/>
              <a:ext cx="1669343" cy="882294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Penjualan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mengalami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lonjakan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signifikan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November dan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Desember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menunjukkan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puncak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belanja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akhir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tahun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perlu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dimanfaatkan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untu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kampanye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BF26FE-48BE-4DF8-A716-1D71D411D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2100"/>
            <a:ext cx="13335000" cy="59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62200" y="1485900"/>
            <a:ext cx="13591571" cy="6445011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" y="38100"/>
            <a:ext cx="15544800" cy="1334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TREN PENJUALAN HARIAN DALAM SEMINGGU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5E6E39F1-7087-496E-892D-2D8CA69BD261}"/>
              </a:ext>
            </a:extLst>
          </p:cNvPr>
          <p:cNvGrpSpPr/>
          <p:nvPr/>
        </p:nvGrpSpPr>
        <p:grpSpPr>
          <a:xfrm>
            <a:off x="3276604" y="8115300"/>
            <a:ext cx="12677167" cy="1981201"/>
            <a:chOff x="-53981" y="-173026"/>
            <a:chExt cx="1624115" cy="101721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BB298F0-7BA8-4393-A7FE-D6AF4B87CDB5}"/>
                </a:ext>
              </a:extLst>
            </p:cNvPr>
            <p:cNvSpPr/>
            <p:nvPr/>
          </p:nvSpPr>
          <p:spPr>
            <a:xfrm>
              <a:off x="-53981" y="-173026"/>
              <a:ext cx="1591245" cy="843168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Penjualan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paling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tinggi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justru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hari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Minggu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diikuti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Jumat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Sabtu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fi-FI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Hari kerja seperti Rabu terlihat lebih sepi.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Promosi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dimaksimalkan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menjelang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akhir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pekan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A6190DD-1008-4B73-A588-9140BF41F852}"/>
                </a:ext>
              </a:extLst>
            </p:cNvPr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90FA2F9-087A-4341-A134-386B40D0D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99256"/>
            <a:ext cx="13335000" cy="63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6493" y="259249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252075" y="-68684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62828" y="1104900"/>
            <a:ext cx="13286772" cy="6665566"/>
            <a:chOff x="0" y="0"/>
            <a:chExt cx="1570134" cy="844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12122" y="7962899"/>
            <a:ext cx="12139952" cy="2171701"/>
            <a:chOff x="-21565" y="-99317"/>
            <a:chExt cx="1591699" cy="943510"/>
          </a:xfrm>
        </p:grpSpPr>
        <p:sp>
          <p:nvSpPr>
            <p:cNvPr id="9" name="Freeform 9"/>
            <p:cNvSpPr/>
            <p:nvPr/>
          </p:nvSpPr>
          <p:spPr>
            <a:xfrm>
              <a:off x="-21565" y="-99317"/>
              <a:ext cx="1570134" cy="844193"/>
            </a:xfrm>
            <a:custGeom>
              <a:avLst/>
              <a:gdLst/>
              <a:ahLst/>
              <a:cxnLst/>
              <a:rect l="l" t="t" r="r" b="b"/>
              <a:pathLst>
                <a:path w="1570134" h="844193">
                  <a:moveTo>
                    <a:pt x="0" y="0"/>
                  </a:moveTo>
                  <a:lnTo>
                    <a:pt x="1570134" y="0"/>
                  </a:lnTo>
                  <a:lnTo>
                    <a:pt x="1570134" y="844193"/>
                  </a:lnTo>
                  <a:lnTo>
                    <a:pt x="0" y="844193"/>
                  </a:lnTo>
                  <a:close/>
                </a:path>
              </a:pathLst>
            </a:custGeom>
            <a:solidFill>
              <a:srgbClr val="ECCA73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342900" indent="-342900">
                <a:buFontTx/>
                <a:buChar char="-"/>
              </a:pPr>
              <a:r>
                <a:rPr lang="it-IT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Mayoritas produk ada di segmen Normal, performa stabil tapi belum menonjol.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Produk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Super Popular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sedikit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tapi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jadi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andalan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penjualan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Tx/>
                <a:buChar char="-"/>
              </a:pP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Low dan Popular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butuh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perhatian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mungkin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lewat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promo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evaluasi</a:t>
              </a:r>
              <a:r>
                <a:rPr lang="en-ID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Tx/>
                <a:buChar char="-"/>
              </a:pP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D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70134" cy="88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8200" y="-266700"/>
            <a:ext cx="15115571" cy="1364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Accordion Black"/>
                <a:cs typeface="Times New Roman" panose="02020603050405020304" pitchFamily="18" charset="0"/>
                <a:sym typeface="Accordion Black"/>
              </a:rPr>
              <a:t>DISTRIBUSI PRODUK BERDASARKAN SEGMENTASI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0A046-465F-4920-943A-0915CAA6B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1100"/>
            <a:ext cx="13058172" cy="6495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15480</TotalTime>
  <Words>921</Words>
  <Application>Microsoft Office PowerPoint</Application>
  <PresentationFormat>Custom</PresentationFormat>
  <Paragraphs>110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Helvetica World</vt:lpstr>
      <vt:lpstr>Helvetica World Bold</vt:lpstr>
      <vt:lpstr>Times New Roman</vt:lpstr>
      <vt:lpstr>Accordion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and Yellow Simple Modern Business Presentation</dc:title>
  <dc:creator>lenovo ideapad 330</dc:creator>
  <cp:lastModifiedBy>lenovo ideapad 330</cp:lastModifiedBy>
  <cp:revision>119</cp:revision>
  <dcterms:created xsi:type="dcterms:W3CDTF">2006-08-16T00:00:00Z</dcterms:created>
  <dcterms:modified xsi:type="dcterms:W3CDTF">2025-07-30T09:12:45Z</dcterms:modified>
  <dc:identifier>DAGo53NFxkM</dc:identifier>
</cp:coreProperties>
</file>